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"/>
      <p:regular r:id="rId19"/>
      <p:bold r:id="rId20"/>
    </p:embeddedFont>
    <p:embeddedFont>
      <p:font typeface="Corbel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JTPd1C8H7XnlQUi4g7RV+4Tag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22" Type="http://schemas.openxmlformats.org/officeDocument/2006/relationships/font" Target="fonts/Corbel-bold.fntdata"/><Relationship Id="rId21" Type="http://schemas.openxmlformats.org/officeDocument/2006/relationships/font" Target="fonts/Corbel-regular.fntdata"/><Relationship Id="rId24" Type="http://schemas.openxmlformats.org/officeDocument/2006/relationships/font" Target="fonts/Corbel-boldItalic.fntdata"/><Relationship Id="rId23" Type="http://schemas.openxmlformats.org/officeDocument/2006/relationships/font" Target="fonts/Corbel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62872225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562872225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9a6ef120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59a6ef120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9b57daa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59b57daa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a806ce2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59a806ce2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9a806ce2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59a806ce2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9a6ef120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59a6ef120b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a806ce2c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59a806ce2c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9a806ce2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9a806ce2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62872225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62872225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8"/>
          <p:cNvSpPr txBox="1"/>
          <p:nvPr/>
        </p:nvSpPr>
        <p:spPr>
          <a:xfrm>
            <a:off x="5925312" y="6672580"/>
            <a:ext cx="369888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OJ1YAHAC5m4" TargetMode="Externa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13075" l="7944" r="0" t="6162"/>
          <a:stretch/>
        </p:blipFill>
        <p:spPr>
          <a:xfrm>
            <a:off x="0" y="-10765"/>
            <a:ext cx="12191999" cy="1522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mmi.tuiasi.ro/wp-content/uploads/2017/03/sigla-UTI-1.png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6397" y="-10764"/>
            <a:ext cx="1123770" cy="151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92" y="-34279"/>
            <a:ext cx="1543356" cy="15433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331927" y="2039454"/>
            <a:ext cx="11567737" cy="4213861"/>
          </a:xfrm>
          <a:prstGeom prst="roundRect">
            <a:avLst>
              <a:gd fmla="val 13379" name="adj"/>
            </a:avLst>
          </a:prstGeom>
          <a:solidFill>
            <a:srgbClr val="F2F2F2"/>
          </a:solidFill>
          <a:ln cap="flat" cmpd="sng" w="76200">
            <a:solidFill>
              <a:srgbClr val="00389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0" y="2039455"/>
            <a:ext cx="12192000" cy="1557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2775" lIns="45575" spcFirstLastPara="1" rIns="45575" wrap="square" tIns="2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19"/>
              </a:spcBef>
              <a:spcAft>
                <a:spcPts val="0"/>
              </a:spcAft>
              <a:buClr>
                <a:srgbClr val="0F4861"/>
              </a:buClr>
              <a:buSzPts val="5220"/>
              <a:buFont typeface="Corbel"/>
              <a:buNone/>
            </a:pPr>
            <a:r>
              <a:rPr b="1"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Comprehensive Approach to Accurate </a:t>
            </a:r>
            <a:endParaRPr b="1" sz="3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19"/>
              </a:spcBef>
              <a:spcAft>
                <a:spcPts val="0"/>
              </a:spcAft>
              <a:buClr>
                <a:srgbClr val="0F4861"/>
              </a:buClr>
              <a:buSzPts val="5220"/>
              <a:buFont typeface="Corbel"/>
              <a:buNone/>
            </a:pPr>
            <a:r>
              <a:rPr b="1"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Anthropometric Data Acquisition </a:t>
            </a:r>
            <a:endParaRPr b="1" i="0" sz="3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01857" y="4712010"/>
            <a:ext cx="9815844" cy="922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22775" lIns="45575" spcFirstLastPara="1" rIns="45575" wrap="square" tIns="22775">
            <a:no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rgbClr val="0F4861"/>
              </a:buClr>
              <a:buSzPts val="3480"/>
              <a:buFont typeface="Arial"/>
              <a:buNone/>
            </a:pPr>
            <a:r>
              <a:rPr b="1" lang="en-US" sz="24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Vlad-Ionut Apostol, Daniel-Eduard Lupu</a:t>
            </a:r>
            <a:endParaRPr b="1" i="0" sz="2400" u="none" cap="none" strike="noStrike">
              <a:solidFill>
                <a:srgbClr val="003895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F4861"/>
              </a:buClr>
              <a:buSzPts val="3480"/>
              <a:buFont typeface="Arial"/>
              <a:buNone/>
            </a:pPr>
            <a:r>
              <a:rPr lang="en-US" sz="24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Supervisor</a:t>
            </a:r>
            <a:r>
              <a:rPr b="0" i="0" lang="en-US" sz="2400" u="none" cap="none" strike="noStrik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i="1" lang="en-US" sz="24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Stefan-Daniel Achirei</a:t>
            </a:r>
            <a:endParaRPr b="0" i="1" sz="2400" u="none" cap="none" strike="noStrike">
              <a:solidFill>
                <a:srgbClr val="003895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5295481" y="3596803"/>
            <a:ext cx="5814945" cy="788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Domeniu:Computers and Information Technology </a:t>
            </a:r>
            <a:endParaRPr/>
          </a:p>
          <a:p>
            <a:pPr indent="0" lvl="0" marL="0" marR="0" rtl="0" algn="r">
              <a:spcBef>
                <a:spcPts val="400"/>
              </a:spcBef>
              <a:spcAft>
                <a:spcPts val="0"/>
              </a:spcAft>
              <a:buClr>
                <a:srgbClr val="00389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Program de studii:</a:t>
            </a:r>
            <a:r>
              <a:rPr lang="en-US" sz="20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Information Technology</a:t>
            </a:r>
            <a:r>
              <a:rPr b="0" i="0" lang="en-US" sz="2000" u="none" cap="none" strike="noStrik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indent="0" lvl="0" marL="0" marR="0" rtl="0" algn="r">
              <a:spcBef>
                <a:spcPts val="400"/>
              </a:spcBef>
              <a:spcAft>
                <a:spcPts val="0"/>
              </a:spcAft>
              <a:buClr>
                <a:srgbClr val="003895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Year of study</a:t>
            </a:r>
            <a:r>
              <a:rPr b="0" i="0" lang="en-US" sz="2000" u="none" cap="none" strike="noStrik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lang="en-US" sz="2000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96" name="Google Shape;96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Results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450" y="219750"/>
            <a:ext cx="4928424" cy="30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450" y="3379375"/>
            <a:ext cx="4928424" cy="304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1343726"/>
            <a:ext cx="2843200" cy="52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Future Work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838200" y="1825625"/>
            <a:ext cx="534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Integration with a CAD for clothing design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Improve accuracy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6" title="maxresdefaul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825" y="1690700"/>
            <a:ext cx="5968899" cy="33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628722258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Contributions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86" name="Google Shape;186;g35628722258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Vlad-Ionut Apostol</a:t>
            </a:r>
            <a:r>
              <a:rPr lang="en-US"/>
              <a:t>: 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Designed and implemented the mobile application using LiDAR and photogrammetry. </a:t>
            </a:r>
            <a:endParaRPr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Integrated image and depth data fusion to generate the initial 3D human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Daniel-Eduard Lupu: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Developed the backend server responsible for 3D model processing and measurement extraction.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Implemented the SMPL fitting pipeline using Iterative Closest Point (ICP) and regression techniques.</a:t>
            </a:r>
            <a:endParaRPr/>
          </a:p>
        </p:txBody>
      </p:sp>
      <p:sp>
        <p:nvSpPr>
          <p:cNvPr id="187" name="Google Shape;187;g35628722258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9a6ef120b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Conclusions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93" name="Google Shape;193;g359a6ef120b_0_6"/>
          <p:cNvSpPr txBox="1"/>
          <p:nvPr>
            <p:ph idx="1" type="body"/>
          </p:nvPr>
        </p:nvSpPr>
        <p:spPr>
          <a:xfrm>
            <a:off x="838200" y="1825625"/>
            <a:ext cx="7104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</a:t>
            </a:r>
            <a:r>
              <a:rPr lang="en-US"/>
              <a:t>Accurate body measurements using just a smartphone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SMPL fitting + ML model = &lt;5% average error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Scalable solution for fashion, health, and AR industries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4" name="Google Shape;194;g359a6ef120b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9b57daaf6_0_0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 sz="5000">
                <a:solidFill>
                  <a:srgbClr val="003895"/>
                </a:solidFill>
              </a:rPr>
              <a:t>Thank you for your time!</a:t>
            </a:r>
            <a:endParaRPr sz="5000">
              <a:solidFill>
                <a:srgbClr val="003895"/>
              </a:solidFill>
            </a:endParaRPr>
          </a:p>
        </p:txBody>
      </p:sp>
      <p:sp>
        <p:nvSpPr>
          <p:cNvPr id="200" name="Google Shape;200;g359b57daaf6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Introduction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838200" y="1825625"/>
            <a:ext cx="5550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Commonly used in fashion, health-care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Manual measurements are slow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Mobile-based app for measurements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2" title="digit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101" y="1825620"/>
            <a:ext cx="5802851" cy="38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9a806ce2c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Objective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10" name="Google Shape;110;g359a806ce2c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g359a806ce2c_0_0"/>
          <p:cNvSpPr txBox="1"/>
          <p:nvPr>
            <p:ph idx="1" type="body"/>
          </p:nvPr>
        </p:nvSpPr>
        <p:spPr>
          <a:xfrm>
            <a:off x="838200" y="1848000"/>
            <a:ext cx="8963700" cy="4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Developing a user-friendly mobile app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LiDAR and photogrammetry to obtain an accurate 3d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Automating the process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Creating a scalable and portable solution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5" y="1890125"/>
            <a:ext cx="11842050" cy="25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9a806ce2c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 - Mobile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24" name="Google Shape;124;g359a806ce2c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g359a806ce2c_0_25" title="system_arhitecture.mobile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2913"/>
            <a:ext cx="11887199" cy="253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59a806ce2c_0_25"/>
          <p:cNvSpPr txBox="1"/>
          <p:nvPr/>
        </p:nvSpPr>
        <p:spPr>
          <a:xfrm>
            <a:off x="424775" y="4617000"/>
            <a:ext cx="739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Bounding Box - Eliminates noise data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Depth Data and Images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Fusion on device for an initial 3D model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9a6ef120b_1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 - Mobile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32" name="Google Shape;132;g359a6ef120b_1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g359a6ef120b_1_7" title="New Project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800" y="1493975"/>
            <a:ext cx="2381330" cy="486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59a6ef120b_1_7" title="New Projec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30" y="1493975"/>
            <a:ext cx="2381330" cy="486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59a6ef120b_1_7" title="New Proj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2860" y="1493975"/>
            <a:ext cx="2381330" cy="48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9a806ce2c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 - Backend Server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41" name="Google Shape;141;g359a806ce2c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359a806ce2c_0_19"/>
          <p:cNvSpPr txBox="1"/>
          <p:nvPr/>
        </p:nvSpPr>
        <p:spPr>
          <a:xfrm>
            <a:off x="387775" y="4552275"/>
            <a:ext cx="53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43" name="Google Shape;143;g359a806ce2c_0_19"/>
          <p:cNvSpPr txBox="1"/>
          <p:nvPr/>
        </p:nvSpPr>
        <p:spPr>
          <a:xfrm>
            <a:off x="424775" y="4617000"/>
            <a:ext cx="1153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Iterative Closest point (ICP) - Fits SMPL model to the human scan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non-linear Support Vector Regressor (SVR) -&gt; 375 subjects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Transfering outcome to Firebase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44" name="Google Shape;144;g359a806ce2c_0_19" title="system_arhitecture.backend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0" y="1843225"/>
            <a:ext cx="11532124" cy="25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9a806ce2c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 - Backend Server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50" name="Google Shape;150;g359a806ce2c_0_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359a806ce2c_0_33"/>
          <p:cNvSpPr txBox="1"/>
          <p:nvPr/>
        </p:nvSpPr>
        <p:spPr>
          <a:xfrm>
            <a:off x="387775" y="4552275"/>
            <a:ext cx="53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2" name="Google Shape;152;g359a806ce2c_0_33"/>
          <p:cNvSpPr txBox="1"/>
          <p:nvPr/>
        </p:nvSpPr>
        <p:spPr>
          <a:xfrm>
            <a:off x="387775" y="1370100"/>
            <a:ext cx="73980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Iterative Closest Point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Fits SMPL model to the human scan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53" name="Google Shape;153;g359a806ce2c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13" y="1906437"/>
            <a:ext cx="4064425" cy="41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9a806ce2c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100" y="1964475"/>
            <a:ext cx="2517704" cy="42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59a806ce2c_0_33"/>
          <p:cNvSpPr txBox="1"/>
          <p:nvPr/>
        </p:nvSpPr>
        <p:spPr>
          <a:xfrm>
            <a:off x="9052750" y="3242200"/>
            <a:ext cx="31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6" name="Google Shape;156;g359a806ce2c_0_33"/>
          <p:cNvSpPr txBox="1"/>
          <p:nvPr/>
        </p:nvSpPr>
        <p:spPr>
          <a:xfrm>
            <a:off x="7785775" y="1370100"/>
            <a:ext cx="417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Surface measurements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F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2872225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895"/>
              </a:buClr>
              <a:buSzPts val="4400"/>
              <a:buFont typeface="Play"/>
              <a:buNone/>
            </a:pPr>
            <a:r>
              <a:rPr lang="en-US">
                <a:solidFill>
                  <a:srgbClr val="003895"/>
                </a:solidFill>
              </a:rPr>
              <a:t>Methodology - Demo</a:t>
            </a:r>
            <a:endParaRPr>
              <a:solidFill>
                <a:srgbClr val="003895"/>
              </a:solidFill>
            </a:endParaRPr>
          </a:p>
        </p:txBody>
      </p:sp>
      <p:sp>
        <p:nvSpPr>
          <p:cNvPr id="162" name="Google Shape;162;g35628722258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g35628722258_0_0" title="Demo SCSS 20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25" y="2040450"/>
            <a:ext cx="7051150" cy="39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2025-05-01T12:01:32Z</dcterms:created>
  <dc:creator>Caruntu, Constantin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